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Alegreya Black"/>
      <p:bold r:id="rId26"/>
      <p:boldItalic r:id="rId27"/>
    </p:embeddedFont>
    <p:embeddedFont>
      <p:font typeface="Open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22" Type="http://schemas.openxmlformats.org/officeDocument/2006/relationships/font" Target="fonts/Lato-regular.fntdata"/><Relationship Id="rId21" Type="http://schemas.openxmlformats.org/officeDocument/2006/relationships/font" Target="fonts/Nunito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legreyaBlack-bold.fntdata"/><Relationship Id="rId25" Type="http://schemas.openxmlformats.org/officeDocument/2006/relationships/font" Target="fonts/Lato-boldItalic.fntdata"/><Relationship Id="rId28" Type="http://schemas.openxmlformats.org/officeDocument/2006/relationships/font" Target="fonts/OpenSans-regular.fntdata"/><Relationship Id="rId27" Type="http://schemas.openxmlformats.org/officeDocument/2006/relationships/font" Target="fonts/AlegreyaBlack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Nunito-bold.fntdata"/><Relationship Id="rId18" Type="http://schemas.openxmlformats.org/officeDocument/2006/relationships/font" Target="fonts/Nunito-regular.fntdata"/></Relationships>
</file>

<file path=ppt/media/image1.jpg>
</file>

<file path=ppt/media/image2.gif>
</file>

<file path=ppt/media/image3.gif>
</file>

<file path=ppt/media/image4.gif>
</file>

<file path=ppt/media/image5.gif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bb2eb41b20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bb2eb41b20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baf0dc2742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baf0dc2742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baf0dc2742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baf0dc2742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bb2eb41b2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bb2eb41b2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bb2eb41b2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bb2eb41b2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baf0dc274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baf0dc274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bb2eb41b20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bb2eb41b20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baf0dc2742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baf0dc274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baf0dc2742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baf0dc2742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baf0dc2742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baf0dc274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bb2eb41b20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bb2eb41b20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gif"/><Relationship Id="rId4" Type="http://schemas.openxmlformats.org/officeDocument/2006/relationships/hyperlink" Target="https://www.belgium.be/fr/emploi/recherche_d_emploi/marche_du_travail/metiers_en_penurie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fedit.ca/actualite-fedit/conseil-emploi/tout-savoir-sur-le-metier-d-analyste-en-cybersecurite/#:~:text=Pour%20exceller%20dans%20le%20m%C3%A9tier%20d%E2%80%99analyste%20en%20cybers%C3%A9curit%C3%A9%2C,g%C3%A9rer%20son%20stress%2C%20surtout%20en%20situation%20de%20crise" TargetMode="External"/><Relationship Id="rId4" Type="http://schemas.openxmlformats.org/officeDocument/2006/relationships/hyperlink" Target="https://www.skills4all.com/metiers/analyste-cybersecurite" TargetMode="External"/><Relationship Id="rId9" Type="http://schemas.openxmlformats.org/officeDocument/2006/relationships/hyperlink" Target="https://ccb.belgium.be/fr/formations-en-cybers%C3%A9curit%C3%A9-en-belgique" TargetMode="External"/><Relationship Id="rId5" Type="http://schemas.openxmlformats.org/officeDocument/2006/relationships/hyperlink" Target="https://www.youtube.com/watch?v=NqNJhKxSQak&amp;t=18s" TargetMode="External"/><Relationship Id="rId6" Type="http://schemas.openxmlformats.org/officeDocument/2006/relationships/hyperlink" Target="https://www.stepstone.be/salary/Security-Analyst.html" TargetMode="External"/><Relationship Id="rId7" Type="http://schemas.openxmlformats.org/officeDocument/2006/relationships/hyperlink" Target="https://www.herzing.edu/salary/cyber-security-analyst#:~:text=U.S.%20News%20%26%20World%20report%20ranks,year%20(%2457.63%20per%20hour)" TargetMode="External"/><Relationship Id="rId8" Type="http://schemas.openxmlformats.org/officeDocument/2006/relationships/hyperlink" Target="https://ccb.belgium.be/fr/offres-demploi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youtube.com/watch?v=lonTsrGAN9E" TargetMode="External"/><Relationship Id="rId4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641625" y="1360300"/>
            <a:ext cx="5554800" cy="1769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Alegreya Black"/>
                <a:ea typeface="Alegreya Black"/>
                <a:cs typeface="Alegreya Black"/>
                <a:sym typeface="Alegreya Black"/>
              </a:rPr>
              <a:t>Cybersecurity analyst</a:t>
            </a:r>
            <a:endParaRPr>
              <a:solidFill>
                <a:schemeClr val="dk2"/>
              </a:solidFill>
              <a:latin typeface="Alegreya Black"/>
              <a:ea typeface="Alegreya Black"/>
              <a:cs typeface="Alegreya Black"/>
              <a:sym typeface="Alegreya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legreya Black"/>
              <a:ea typeface="Alegreya Black"/>
              <a:cs typeface="Alegreya Black"/>
              <a:sym typeface="Alegreya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ctrTitle"/>
          </p:nvPr>
        </p:nvSpPr>
        <p:spPr>
          <a:xfrm>
            <a:off x="1298550" y="1092450"/>
            <a:ext cx="6546900" cy="295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16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90"/>
              <a:buFont typeface="Calibri"/>
              <a:buAutoNum type="arabicPeriod"/>
            </a:pPr>
            <a:r>
              <a:rPr b="1" lang="fr" sz="119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Autoformation :</a:t>
            </a:r>
            <a:endParaRPr b="1" sz="119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781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90"/>
              <a:buFont typeface="Calibri"/>
              <a:buChar char="○"/>
            </a:pPr>
            <a:r>
              <a:rPr lang="fr" sz="109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Utilisez des ressources en ligne comme Cybrary, Coursera pour apprendre les concepts fondamentaux de la cybersécurité.</a:t>
            </a:r>
            <a:endParaRPr sz="109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16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90"/>
              <a:buFont typeface="Calibri"/>
              <a:buAutoNum type="arabicPeriod"/>
            </a:pPr>
            <a:r>
              <a:rPr b="1" lang="fr" sz="129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Cours st</a:t>
            </a:r>
            <a:r>
              <a:rPr b="1" lang="fr" sz="119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ructurés :</a:t>
            </a:r>
            <a:endParaRPr b="1" sz="119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781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90"/>
              <a:buFont typeface="Calibri"/>
              <a:buChar char="○"/>
            </a:pPr>
            <a:r>
              <a:rPr lang="fr" sz="109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Les universités et collèges proposent des cours et certifications en cybersécurité, tels que CompTIA Security+ et Certified Ethical Hacker (CEH).</a:t>
            </a:r>
            <a:endParaRPr sz="109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051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90"/>
              <a:buFont typeface="Calibri"/>
              <a:buAutoNum type="arabicPeriod"/>
            </a:pPr>
            <a:r>
              <a:rPr b="1" lang="fr" sz="129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Prérequis :</a:t>
            </a:r>
            <a:endParaRPr b="1" sz="129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781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90"/>
              <a:buFont typeface="Calibri"/>
              <a:buChar char="○"/>
            </a:pPr>
            <a:r>
              <a:rPr lang="fr" sz="109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Une formation en informatique est utile, mais pas nécessaire. Les compétences en résolution de problèmes et une connaissance de base des réseaux et des langages de programmation sont essentielles.</a:t>
            </a:r>
            <a:endParaRPr sz="109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051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90"/>
              <a:buFont typeface="Calibri"/>
              <a:buAutoNum type="arabicPeriod"/>
            </a:pPr>
            <a:r>
              <a:rPr b="1" lang="fr" sz="129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Trouver des formations :</a:t>
            </a:r>
            <a:endParaRPr b="1" sz="129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781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90"/>
              <a:buFont typeface="Calibri"/>
              <a:buChar char="○"/>
            </a:pPr>
            <a:r>
              <a:rPr lang="fr" sz="109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Coursera et Udemy proposent des cours en cybersécurité. Les universités offrent aussi des programmes de cybersécurité. Des organisations comme (ISC)² et CompTIA proposent des certifications reconnues.</a:t>
            </a:r>
            <a:endParaRPr sz="352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6525" y="1221136"/>
            <a:ext cx="2393649" cy="135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3"/>
          <p:cNvSpPr txBox="1"/>
          <p:nvPr>
            <p:ph type="ctrTitle"/>
          </p:nvPr>
        </p:nvSpPr>
        <p:spPr>
          <a:xfrm>
            <a:off x="1858700" y="417275"/>
            <a:ext cx="5361300" cy="108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" sz="3000">
                <a:solidFill>
                  <a:srgbClr val="333333"/>
                </a:solidFill>
              </a:rPr>
              <a:t>Demande d’emploi - </a:t>
            </a:r>
            <a:r>
              <a:rPr b="1" lang="fr" sz="30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salaire</a:t>
            </a:r>
            <a:endParaRPr b="1" sz="300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3"/>
          <p:cNvSpPr txBox="1"/>
          <p:nvPr>
            <p:ph idx="1" type="subTitle"/>
          </p:nvPr>
        </p:nvSpPr>
        <p:spPr>
          <a:xfrm>
            <a:off x="1858700" y="2612575"/>
            <a:ext cx="5361300" cy="17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libri"/>
              <a:buChar char="➔"/>
            </a:pPr>
            <a:r>
              <a:rPr lang="fr" sz="1000">
                <a:solidFill>
                  <a:schemeClr val="dk2"/>
                </a:solidFill>
              </a:rPr>
              <a:t>Reste un domaine en demande avec peu de professionnels qualifiés. </a:t>
            </a:r>
            <a:endParaRPr sz="1000">
              <a:solidFill>
                <a:schemeClr val="dk2"/>
              </a:solidFill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Open Sans"/>
              <a:buChar char="➔"/>
            </a:pPr>
            <a:r>
              <a:rPr lang="fr" sz="1000">
                <a:solidFill>
                  <a:schemeClr val="dk2"/>
                </a:solidFill>
              </a:rPr>
              <a:t>Le salaire d’u</a:t>
            </a:r>
            <a:r>
              <a:rPr lang="fr" sz="1000">
                <a:solidFill>
                  <a:schemeClr val="dk2"/>
                </a:solidFill>
              </a:rPr>
              <a:t>n analyste en cybersécurité</a:t>
            </a:r>
            <a:r>
              <a:rPr lang="fr" sz="1000">
                <a:solidFill>
                  <a:schemeClr val="dk2"/>
                </a:solidFill>
              </a:rPr>
              <a:t>, influencé par la localisation, la taille de l'entreprise et l'expérience, est généralement compétitif. </a:t>
            </a:r>
            <a:endParaRPr sz="1000">
              <a:solidFill>
                <a:schemeClr val="dk2"/>
              </a:solidFill>
            </a:endParaRPr>
          </a:p>
          <a:p>
            <a:pPr indent="-292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Calibri"/>
              <a:buChar char="➔"/>
            </a:pPr>
            <a:r>
              <a:rPr lang="fr" sz="1000">
                <a:solidFill>
                  <a:schemeClr val="dk2"/>
                </a:solidFill>
              </a:rPr>
              <a:t>Ils peuvent s'attendre à gagner entre  70 000 $ et 120 000 $ par an aux Etats-Unis contre 38,900€ en moyenne en Belgique en 2024.</a:t>
            </a:r>
            <a:endParaRPr sz="1000">
              <a:solidFill>
                <a:schemeClr val="dk2"/>
              </a:solidFill>
              <a:highlight>
                <a:srgbClr val="F9F9F9"/>
              </a:highlight>
              <a:uFill>
                <a:noFill/>
              </a:uFill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/>
          <p:nvPr>
            <p:ph type="ctrTitle"/>
          </p:nvPr>
        </p:nvSpPr>
        <p:spPr>
          <a:xfrm>
            <a:off x="1858700" y="562425"/>
            <a:ext cx="5361300" cy="11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" sz="3000">
                <a:solidFill>
                  <a:srgbClr val="111111"/>
                </a:solidFill>
              </a:rPr>
              <a:t>sources</a:t>
            </a:r>
            <a:endParaRPr b="1" sz="3000">
              <a:solidFill>
                <a:srgbClr val="11111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420"/>
          </a:p>
        </p:txBody>
      </p:sp>
      <p:sp>
        <p:nvSpPr>
          <p:cNvPr id="192" name="Google Shape;192;p24"/>
          <p:cNvSpPr txBox="1"/>
          <p:nvPr>
            <p:ph idx="1" type="subTitle"/>
          </p:nvPr>
        </p:nvSpPr>
        <p:spPr>
          <a:xfrm>
            <a:off x="488900" y="1401600"/>
            <a:ext cx="8100900" cy="27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440"/>
              <a:buNone/>
            </a:pP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Fiche métier : Analyste en cybersécurité | Rôle, Formation, Salaire (fedit.ca)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440"/>
              <a:buNone/>
            </a:pP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https://www.skills4all.com/metiers/analyste-cybersecurite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440"/>
              <a:buNone/>
            </a:pPr>
            <a:r>
              <a:rPr lang="fr" sz="1100" u="sng">
                <a:solidFill>
                  <a:schemeClr val="hlink"/>
                </a:solidFill>
                <a:hlinkClick r:id="rId5"/>
              </a:rPr>
              <a:t>https://www.youtube.com/watch?v=NqNJhKxSQak&amp;t=18s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440"/>
              <a:buNone/>
            </a:pPr>
            <a:r>
              <a:rPr lang="fr" sz="1100" u="sng">
                <a:solidFill>
                  <a:schemeClr val="hlink"/>
                </a:solidFill>
                <a:hlinkClick r:id="rId6"/>
              </a:rPr>
              <a:t>https://www.stepstone.be/salary/Security-Analyst.html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440"/>
              <a:buNone/>
            </a:pPr>
            <a:r>
              <a:rPr lang="fr" sz="1100" u="sng">
                <a:solidFill>
                  <a:schemeClr val="hlink"/>
                </a:solidFill>
                <a:hlinkClick r:id="rId7"/>
              </a:rPr>
              <a:t>https://www.herzing.edu/salary/cyber-security-analyst#:~:text=U.S.%20News%20%26%20World%20report%20ranks,year%20(%2457.63%20per%20hour)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440"/>
              <a:buNone/>
            </a:pPr>
            <a:r>
              <a:rPr lang="fr" sz="1100" u="sng">
                <a:solidFill>
                  <a:schemeClr val="hlink"/>
                </a:solidFill>
                <a:hlinkClick r:id="rId8"/>
              </a:rPr>
              <a:t>https://ccb.belgium.be/fr/offres-demploi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440"/>
              <a:buNone/>
            </a:pPr>
            <a:r>
              <a:rPr lang="fr" sz="1100" u="sng">
                <a:solidFill>
                  <a:schemeClr val="hlink"/>
                </a:solidFill>
                <a:hlinkClick r:id="rId9"/>
              </a:rPr>
              <a:t>https://ccb.belgium.be/fr/formations-en-cybers%C3%A9curit%C3%A9-en-belgique</a:t>
            </a:r>
            <a:endParaRPr sz="1100"/>
          </a:p>
          <a:p>
            <a:pPr indent="0" lvl="0" marL="0" rtl="0" algn="l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SzPts val="44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nny but serious: a new series of short and impactful videos for your awareness campaigns. For more information or to get a quote, write to funnybutserious@conscio-technologies.com" id="133" name="Google Shape;133;p14" title="Cyber Security Awareness - Think before click - Funny But Seriou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5125" y="869125"/>
            <a:ext cx="6053750" cy="340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000" y="538475"/>
            <a:ext cx="7807549" cy="415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ctrTitle"/>
          </p:nvPr>
        </p:nvSpPr>
        <p:spPr>
          <a:xfrm>
            <a:off x="1891353" y="41365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111111"/>
                </a:solidFill>
                <a:latin typeface="Calibri"/>
                <a:ea typeface="Calibri"/>
                <a:cs typeface="Calibri"/>
                <a:sym typeface="Calibri"/>
              </a:rPr>
              <a:t>Définition</a:t>
            </a:r>
            <a:endParaRPr b="1">
              <a:solidFill>
                <a:srgbClr val="1111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6"/>
          <p:cNvSpPr txBox="1"/>
          <p:nvPr>
            <p:ph idx="1" type="subTitle"/>
          </p:nvPr>
        </p:nvSpPr>
        <p:spPr>
          <a:xfrm>
            <a:off x="1891350" y="1861755"/>
            <a:ext cx="5361300" cy="15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fr" sz="1720">
                <a:solidFill>
                  <a:schemeClr val="dk2"/>
                </a:solidFill>
              </a:rPr>
              <a:t>Un analyste en cybersécurité est un professionnel de l’informatique spécialisé dans la protection des systèmes informatiques et des réseaux contre les menaces de sécurité</a:t>
            </a:r>
            <a:endParaRPr sz="172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5500" y="614950"/>
            <a:ext cx="3792000" cy="379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 txBox="1"/>
          <p:nvPr>
            <p:ph type="ctrTitle"/>
          </p:nvPr>
        </p:nvSpPr>
        <p:spPr>
          <a:xfrm>
            <a:off x="1858700" y="762000"/>
            <a:ext cx="5361300" cy="9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100">
                <a:solidFill>
                  <a:srgbClr val="111111"/>
                </a:solidFill>
                <a:latin typeface="Calibri"/>
                <a:ea typeface="Calibri"/>
                <a:cs typeface="Calibri"/>
                <a:sym typeface="Calibri"/>
              </a:rPr>
              <a:t>Qualités</a:t>
            </a:r>
            <a:endParaRPr b="1" sz="3100">
              <a:solidFill>
                <a:srgbClr val="1111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8"/>
          <p:cNvSpPr txBox="1"/>
          <p:nvPr>
            <p:ph idx="1" type="subTitle"/>
          </p:nvPr>
        </p:nvSpPr>
        <p:spPr>
          <a:xfrm>
            <a:off x="2465025" y="1481800"/>
            <a:ext cx="5361300" cy="29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9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925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0037" lvl="0" marL="457200" rtl="0" algn="l">
              <a:lnSpc>
                <a:spcPct val="190000"/>
              </a:lnSpc>
              <a:spcBef>
                <a:spcPts val="1500"/>
              </a:spcBef>
              <a:spcAft>
                <a:spcPts val="0"/>
              </a:spcAft>
              <a:buClr>
                <a:srgbClr val="333333"/>
              </a:buClr>
              <a:buSzPts val="1125"/>
              <a:buChar char="❖"/>
            </a:pPr>
            <a:r>
              <a:rPr lang="fr" sz="1125">
                <a:solidFill>
                  <a:srgbClr val="333333"/>
                </a:solidFill>
                <a:highlight>
                  <a:srgbClr val="FFFFFF"/>
                </a:highlight>
              </a:rPr>
              <a:t> Capacité à résoudre des problèmes plus ou moins complexes</a:t>
            </a:r>
            <a:endParaRPr sz="1125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003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25"/>
              <a:buChar char="❖"/>
            </a:pPr>
            <a:r>
              <a:rPr lang="fr" sz="1125">
                <a:solidFill>
                  <a:srgbClr val="333333"/>
                </a:solidFill>
                <a:highlight>
                  <a:srgbClr val="FFFFFF"/>
                </a:highlight>
              </a:rPr>
              <a:t>Connaître les normes entourant l’échange de données informatiques</a:t>
            </a:r>
            <a:endParaRPr sz="1125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003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25"/>
              <a:buChar char="❖"/>
            </a:pPr>
            <a:r>
              <a:rPr lang="fr" sz="1125">
                <a:solidFill>
                  <a:srgbClr val="333333"/>
                </a:solidFill>
                <a:highlight>
                  <a:srgbClr val="FFFFFF"/>
                </a:highlight>
              </a:rPr>
              <a:t>Être habile dans les relations interpersonnelles</a:t>
            </a:r>
            <a:endParaRPr sz="1125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003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25"/>
              <a:buChar char="❖"/>
            </a:pPr>
            <a:r>
              <a:rPr lang="fr" sz="1125">
                <a:solidFill>
                  <a:srgbClr val="333333"/>
                </a:solidFill>
                <a:highlight>
                  <a:srgbClr val="FFFFFF"/>
                </a:highlight>
              </a:rPr>
              <a:t>Être capable de gérer plusieurs projets et tâches à la fois</a:t>
            </a:r>
            <a:endParaRPr sz="1125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0037" lvl="0" marL="45720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25"/>
              <a:buChar char="❖"/>
            </a:pPr>
            <a:r>
              <a:rPr lang="fr" sz="1125">
                <a:solidFill>
                  <a:srgbClr val="333333"/>
                </a:solidFill>
                <a:highlight>
                  <a:srgbClr val="FFFFFF"/>
                </a:highlight>
              </a:rPr>
              <a:t>Avoir un bon esprit d’équipe</a:t>
            </a:r>
            <a:endParaRPr sz="1125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00037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125"/>
              <a:buChar char="❖"/>
            </a:pPr>
            <a:r>
              <a:rPr lang="fr" sz="1125">
                <a:solidFill>
                  <a:srgbClr val="333333"/>
                </a:solidFill>
                <a:highlight>
                  <a:srgbClr val="FFFFFF"/>
                </a:highlight>
              </a:rPr>
              <a:t>Être capable de travailler sous pression et de bien gérer son stress, surtout en situation de crise</a:t>
            </a:r>
            <a:endParaRPr sz="1125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400"/>
          </a:p>
        </p:txBody>
      </p:sp>
      <p:pic>
        <p:nvPicPr>
          <p:cNvPr id="156" name="Google Shape;15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650" y="2077350"/>
            <a:ext cx="2197350" cy="172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FF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"/>
          <p:cNvSpPr txBox="1"/>
          <p:nvPr>
            <p:ph type="ctrTitle"/>
          </p:nvPr>
        </p:nvSpPr>
        <p:spPr>
          <a:xfrm>
            <a:off x="1858700" y="631974"/>
            <a:ext cx="5361300" cy="140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fr" sz="3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Langage - outils à maîtriser</a:t>
            </a:r>
            <a:endParaRPr b="1" sz="31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9"/>
          <p:cNvSpPr txBox="1"/>
          <p:nvPr>
            <p:ph idx="1" type="subTitle"/>
          </p:nvPr>
        </p:nvSpPr>
        <p:spPr>
          <a:xfrm>
            <a:off x="1410600" y="1663825"/>
            <a:ext cx="6322800" cy="21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 u="sng">
                <a:solidFill>
                  <a:srgbClr val="111111"/>
                </a:solidFill>
                <a:highlight>
                  <a:srgbClr val="FFFFFF"/>
                </a:highlight>
              </a:rPr>
              <a:t>Développeur en cybersécurité :</a:t>
            </a:r>
            <a:endParaRPr b="1" sz="1200" u="sng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04800" lvl="0" marL="6477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Calibri"/>
              <a:buChar char="●"/>
            </a:pPr>
            <a:r>
              <a:rPr lang="fr" sz="1200">
                <a:solidFill>
                  <a:srgbClr val="111111"/>
                </a:solidFill>
                <a:highlight>
                  <a:srgbClr val="FFFFFF"/>
                </a:highlight>
              </a:rPr>
              <a:t>1 - Python : le langage incontournable y compris dans la cybersécurité ...</a:t>
            </a:r>
            <a:endParaRPr sz="12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04800" lvl="0" marL="6477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Calibri"/>
              <a:buChar char="●"/>
            </a:pPr>
            <a:r>
              <a:rPr lang="fr" sz="1200">
                <a:solidFill>
                  <a:srgbClr val="111111"/>
                </a:solidFill>
                <a:highlight>
                  <a:srgbClr val="FFFFFF"/>
                </a:highlight>
              </a:rPr>
              <a:t>2 - JavaScript : un langage utilisé dans de nombreuses attaques ! ...</a:t>
            </a:r>
            <a:endParaRPr sz="12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04800" lvl="0" marL="6477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Calibri"/>
              <a:buChar char="●"/>
            </a:pPr>
            <a:r>
              <a:rPr lang="fr" sz="1200">
                <a:solidFill>
                  <a:srgbClr val="111111"/>
                </a:solidFill>
                <a:highlight>
                  <a:srgbClr val="FFFFFF"/>
                </a:highlight>
              </a:rPr>
              <a:t>3 - SQL pour prévenir les attaques sur les bases de données ...</a:t>
            </a:r>
            <a:endParaRPr sz="12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04800" lvl="0" marL="6477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Calibri"/>
              <a:buChar char="●"/>
            </a:pPr>
            <a:r>
              <a:rPr lang="fr" sz="1200">
                <a:solidFill>
                  <a:srgbClr val="111111"/>
                </a:solidFill>
                <a:highlight>
                  <a:srgbClr val="FFFFFF"/>
                </a:highlight>
              </a:rPr>
              <a:t>4 - HTML pour comprendre la base des cyberattaques ...</a:t>
            </a:r>
            <a:endParaRPr sz="12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04800" lvl="0" marL="6477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200"/>
              <a:buFont typeface="Calibri"/>
              <a:buChar char="●"/>
            </a:pPr>
            <a:r>
              <a:rPr lang="fr" sz="1200">
                <a:solidFill>
                  <a:srgbClr val="111111"/>
                </a:solidFill>
                <a:highlight>
                  <a:srgbClr val="FFFFFF"/>
                </a:highlight>
              </a:rPr>
              <a:t>5 - C et C++ pour surveiller les accès à l’infrastructure de bas niveau ...</a:t>
            </a:r>
            <a:endParaRPr sz="12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/>
          <p:nvPr>
            <p:ph type="ctrTitle"/>
          </p:nvPr>
        </p:nvSpPr>
        <p:spPr>
          <a:xfrm>
            <a:off x="1151125" y="1714500"/>
            <a:ext cx="4964700" cy="22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Formation</a:t>
            </a:r>
            <a:endParaRPr b="1" sz="3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1250"/>
              <a:buFont typeface="Arial"/>
              <a:buNone/>
            </a:pPr>
            <a:r>
              <a:t/>
            </a:r>
            <a:endParaRPr sz="1600" u="sng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74522"/>
              <a:buFont typeface="Arial"/>
              <a:buNone/>
            </a:pPr>
            <a:r>
              <a:rPr b="1" lang="fr" sz="1744" u="sng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Durée :</a:t>
            </a:r>
            <a:endParaRPr b="1" sz="1744" u="sng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8333"/>
              <a:buFont typeface="Arial"/>
              <a:buNone/>
            </a:pPr>
            <a:r>
              <a:rPr lang="fr" sz="12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12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8333"/>
              <a:buFont typeface="Arial"/>
              <a:buNone/>
            </a:pPr>
            <a:r>
              <a:rPr b="1" lang="fr" sz="1200">
                <a:solidFill>
                  <a:srgbClr val="111111"/>
                </a:solidFill>
                <a:latin typeface="Open Sans"/>
                <a:ea typeface="Open Sans"/>
                <a:cs typeface="Open Sans"/>
                <a:sym typeface="Open Sans"/>
              </a:rPr>
              <a:t>Bootcamp =&gt; 9 semaines à 10 mois (booster ta carrière) </a:t>
            </a:r>
            <a:endParaRPr b="1" sz="1200">
              <a:solidFill>
                <a:srgbClr val="11111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8333"/>
              <a:buFont typeface="Arial"/>
              <a:buNone/>
            </a:pPr>
            <a:r>
              <a:t/>
            </a:r>
            <a:endParaRPr b="1" sz="1200">
              <a:solidFill>
                <a:srgbClr val="11111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8333"/>
              <a:buFont typeface="Arial"/>
              <a:buNone/>
            </a:pPr>
            <a:r>
              <a:rPr b="1" lang="fr" sz="1200">
                <a:solidFill>
                  <a:srgbClr val="111111"/>
                </a:solidFill>
                <a:latin typeface="Open Sans"/>
                <a:ea typeface="Open Sans"/>
                <a:cs typeface="Open Sans"/>
                <a:sym typeface="Open Sans"/>
              </a:rPr>
              <a:t>Études universitaires : 3 à 5 ans</a:t>
            </a:r>
            <a:endParaRPr b="1" sz="1200">
              <a:solidFill>
                <a:srgbClr val="11111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8333"/>
              <a:buFont typeface="Arial"/>
              <a:buNone/>
            </a:pPr>
            <a:r>
              <a:t/>
            </a:r>
            <a:endParaRPr b="1" sz="1200">
              <a:solidFill>
                <a:srgbClr val="11111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8333"/>
              <a:buFont typeface="Arial"/>
              <a:buNone/>
            </a:pPr>
            <a:r>
              <a:rPr b="1" lang="fr" sz="1200">
                <a:solidFill>
                  <a:srgbClr val="111111"/>
                </a:solidFill>
                <a:latin typeface="Open Sans"/>
                <a:ea typeface="Open Sans"/>
                <a:cs typeface="Open Sans"/>
                <a:sym typeface="Open Sans"/>
              </a:rPr>
              <a:t>Meilleur accompagnement et suivi dans les études supérieurs + 2 ans master ( pédagogie) </a:t>
            </a:r>
            <a:endParaRPr sz="1311">
              <a:solidFill>
                <a:srgbClr val="11111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br>
              <a:rPr lang="fr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sz="13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2775" y="2948475"/>
            <a:ext cx="2134650" cy="16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/>
          <p:nvPr>
            <p:ph type="ctrTitle"/>
          </p:nvPr>
        </p:nvSpPr>
        <p:spPr>
          <a:xfrm>
            <a:off x="1858700" y="381000"/>
            <a:ext cx="5361300" cy="164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100">
                <a:solidFill>
                  <a:srgbClr val="111111"/>
                </a:solidFill>
                <a:latin typeface="Calibri"/>
                <a:ea typeface="Calibri"/>
                <a:cs typeface="Calibri"/>
                <a:sym typeface="Calibri"/>
              </a:rPr>
              <a:t>Self </a:t>
            </a:r>
            <a:r>
              <a:rPr b="1" lang="fr" sz="3100">
                <a:solidFill>
                  <a:srgbClr val="111111"/>
                </a:solidFill>
                <a:latin typeface="Calibri"/>
                <a:ea typeface="Calibri"/>
                <a:cs typeface="Calibri"/>
                <a:sym typeface="Calibri"/>
              </a:rPr>
              <a:t>Training</a:t>
            </a:r>
            <a:endParaRPr b="1" sz="3100">
              <a:solidFill>
                <a:srgbClr val="1111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7675" y="1673613"/>
            <a:ext cx="2923350" cy="179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